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5" r:id="rId5"/>
    <p:sldId id="258" r:id="rId6"/>
    <p:sldId id="263" r:id="rId7"/>
    <p:sldId id="259" r:id="rId8"/>
    <p:sldId id="267" r:id="rId9"/>
    <p:sldId id="264" r:id="rId10"/>
    <p:sldId id="260" r:id="rId11"/>
    <p:sldId id="261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6405"/>
  </p:normalViewPr>
  <p:slideViewPr>
    <p:cSldViewPr snapToGrid="0">
      <p:cViewPr varScale="1">
        <p:scale>
          <a:sx n="126" d="100"/>
          <a:sy n="126" d="100"/>
        </p:scale>
        <p:origin x="6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11/30/15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hyperlink" Target="http://www.misticayrazon.cl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dithstein.uc.cl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vatican.va/archive/hist_councils/ii_vatican_council/documents/vat-ii_const_19651207_gaudium-et-spes_sp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8134" y="2846231"/>
            <a:ext cx="7197726" cy="1596980"/>
          </a:xfrm>
        </p:spPr>
        <p:txBody>
          <a:bodyPr>
            <a:normAutofit fontScale="90000"/>
          </a:bodyPr>
          <a:lstStyle/>
          <a:p>
            <a:pPr algn="l"/>
            <a:r>
              <a:rPr lang="es-ES" sz="6000" b="1" dirty="0" smtClean="0"/>
              <a:t/>
            </a:r>
            <a:br>
              <a:rPr lang="es-ES" sz="6000" b="1" dirty="0" smtClean="0"/>
            </a:br>
            <a:r>
              <a:rPr lang="es-ES" sz="6000" b="1" dirty="0"/>
              <a:t/>
            </a:r>
            <a:br>
              <a:rPr lang="es-ES" sz="6000" b="1" dirty="0"/>
            </a:br>
            <a:r>
              <a:rPr lang="es-ES" sz="6000" b="1" dirty="0" smtClean="0"/>
              <a:t/>
            </a:r>
            <a:br>
              <a:rPr lang="es-ES" sz="6000" b="1" dirty="0" smtClean="0"/>
            </a:br>
            <a:r>
              <a:rPr lang="es-ES" sz="6000" b="1" dirty="0"/>
              <a:t/>
            </a:r>
            <a:br>
              <a:rPr lang="es-ES" sz="6000" b="1" dirty="0"/>
            </a:br>
            <a:r>
              <a:rPr lang="es-ES" sz="6000" b="1" dirty="0" smtClean="0"/>
              <a:t/>
            </a:r>
            <a:br>
              <a:rPr lang="es-ES" sz="6000" b="1" dirty="0" smtClean="0"/>
            </a:br>
            <a:r>
              <a:rPr lang="es-ES" sz="1400" b="1" dirty="0" smtClean="0">
                <a:latin typeface="+mn-lt"/>
              </a:rPr>
              <a:t/>
            </a:r>
            <a:br>
              <a:rPr lang="es-ES" sz="1400" b="1" dirty="0" smtClean="0">
                <a:latin typeface="+mn-lt"/>
              </a:rPr>
            </a:br>
            <a:r>
              <a:rPr lang="es-ES" sz="6000" b="1" dirty="0" smtClean="0"/>
              <a:t/>
            </a:r>
            <a:br>
              <a:rPr lang="es-ES" sz="6000" b="1" dirty="0" smtClean="0"/>
            </a:br>
            <a:r>
              <a:rPr lang="es-ES" sz="6000" b="1" dirty="0" smtClean="0"/>
              <a:t>MISTICA Y RAZÓN</a:t>
            </a:r>
            <a:endParaRPr lang="es-ES" sz="6000" b="1" dirty="0"/>
          </a:p>
        </p:txBody>
      </p:sp>
      <p:pic>
        <p:nvPicPr>
          <p:cNvPr id="1026" name="Picture 2" descr="http://misticayrazon.cl/galerias/images/sc001bbdfd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022" y="1434945"/>
            <a:ext cx="6333591" cy="522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601226" y="5692462"/>
            <a:ext cx="3537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hlinkClick r:id="rId3"/>
              </a:rPr>
              <a:t>www.MISTICAYRAZON.CL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235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1" y="296215"/>
            <a:ext cx="10724881" cy="6207616"/>
          </a:xfrm>
        </p:spPr>
        <p:txBody>
          <a:bodyPr>
            <a:normAutofit/>
          </a:bodyPr>
          <a:lstStyle/>
          <a:p>
            <a:pPr lvl="0"/>
            <a:r>
              <a:rPr lang="es-ES_tradnl" sz="3600" dirty="0" smtClean="0"/>
              <a:t>La actualización </a:t>
            </a:r>
            <a:r>
              <a:rPr lang="es-ES_tradnl" sz="3600" dirty="0"/>
              <a:t>del Sitio  misticayrazón.cl por medio de estudios de los laicos, como se lo  está haciendo, pero con  nuevos temas por investigar, cuesta</a:t>
            </a:r>
            <a:r>
              <a:rPr lang="es-ES_tradnl" sz="3600" dirty="0" smtClean="0"/>
              <a:t>.</a:t>
            </a:r>
          </a:p>
          <a:p>
            <a:pPr marL="0" lvl="0" indent="0">
              <a:buNone/>
            </a:pPr>
            <a:endParaRPr lang="es-ES" sz="3600" dirty="0"/>
          </a:p>
          <a:p>
            <a:pPr lvl="0"/>
            <a:r>
              <a:rPr lang="es-ES_tradnl" sz="3600" dirty="0"/>
              <a:t>La incertidumbre del funcionamiento de la Biblioteca anexada al Sitio </a:t>
            </a:r>
            <a:r>
              <a:rPr lang="es-ES_tradnl" sz="3600" dirty="0" err="1" smtClean="0"/>
              <a:t>mistica</a:t>
            </a:r>
            <a:r>
              <a:rPr lang="es-ES_tradnl" sz="3600" dirty="0" smtClean="0"/>
              <a:t> y </a:t>
            </a:r>
            <a:r>
              <a:rPr lang="es-ES_tradnl" sz="3600" dirty="0"/>
              <a:t>razón.cl  y la gran cantidad de libros no </a:t>
            </a:r>
            <a:r>
              <a:rPr lang="es-ES_tradnl" sz="3600" dirty="0" err="1"/>
              <a:t>catalogizados</a:t>
            </a:r>
            <a:r>
              <a:rPr lang="es-ES_tradnl" sz="3600" dirty="0"/>
              <a:t> aún producen preocupación</a:t>
            </a:r>
            <a:r>
              <a:rPr lang="es-ES_tradnl" sz="3600" dirty="0" smtClean="0"/>
              <a:t>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9855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0044" y="1266304"/>
            <a:ext cx="10131425" cy="4271611"/>
          </a:xfrm>
        </p:spPr>
        <p:txBody>
          <a:bodyPr>
            <a:noAutofit/>
          </a:bodyPr>
          <a:lstStyle/>
          <a:p>
            <a:pPr lvl="0"/>
            <a:endParaRPr lang="es-ES" sz="3600" dirty="0"/>
          </a:p>
          <a:p>
            <a:pPr lvl="0"/>
            <a:r>
              <a:rPr lang="es-ES_tradnl" sz="3600" dirty="0"/>
              <a:t>La integración progresiva de los miembros del Taller Mística y Razón en actividades públicas del </a:t>
            </a:r>
            <a:r>
              <a:rPr lang="es-ES_tradnl" sz="3600" i="1" dirty="0"/>
              <a:t>Centro PUC. Estudios interdisciplinar en Edith </a:t>
            </a:r>
            <a:r>
              <a:rPr lang="es-ES_tradnl" sz="3600" i="1" dirty="0" err="1"/>
              <a:t>Stein</a:t>
            </a:r>
            <a:r>
              <a:rPr lang="es-ES_tradnl" sz="3600" i="1" dirty="0"/>
              <a:t> </a:t>
            </a:r>
            <a:r>
              <a:rPr lang="es-ES_tradnl" sz="3600" dirty="0"/>
              <a:t>(</a:t>
            </a:r>
            <a:r>
              <a:rPr lang="es-ES_tradnl" sz="3600" dirty="0">
                <a:hlinkClick r:id="rId2"/>
              </a:rPr>
              <a:t>http://edithstein.uc.cl/</a:t>
            </a:r>
            <a:r>
              <a:rPr lang="es-ES_tradnl" sz="3600" dirty="0"/>
              <a:t>)   que se comienza a proyectar hacia Córdoba Argentina</a:t>
            </a:r>
            <a:r>
              <a:rPr lang="es-ES_tradnl" sz="3600" dirty="0" smtClean="0"/>
              <a:t>, Bogotá </a:t>
            </a:r>
            <a:r>
              <a:rPr lang="es-ES_tradnl" sz="3600" dirty="0"/>
              <a:t>Colombia y Paris Francis y viceversa, prevé tareas complejas por </a:t>
            </a:r>
            <a:r>
              <a:rPr lang="es-ES_tradnl" sz="3600" dirty="0" smtClean="0"/>
              <a:t>realizar…</a:t>
            </a:r>
            <a:endParaRPr lang="es-ES" sz="3600" dirty="0"/>
          </a:p>
          <a:p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1574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34318">
            <a:off x="3323520" y="578823"/>
            <a:ext cx="3955190" cy="555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8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1863" y="1227667"/>
            <a:ext cx="10131425" cy="47223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200" dirty="0"/>
              <a:t>“Mística y Razón” es un espacio gratuito de reflexión teológica, que busca responder a los deseos más profundos del ser humano, cada vez más frecuentes en nuestra sociedad, por experimentar el Misterio de Dios, y dilucidar Su hondura con ayuda de la Teología Espiritual, es decir, pensando la verdad en el Espíritu Santo –Gs 22- (</a:t>
            </a:r>
            <a:r>
              <a:rPr lang="es-ES" sz="3200" i="1" dirty="0">
                <a:hlinkClick r:id="rId2"/>
              </a:rPr>
              <a:t>ver </a:t>
            </a:r>
            <a:r>
              <a:rPr lang="es-ES" sz="3200" i="1" dirty="0" err="1">
                <a:hlinkClick r:id="rId2"/>
              </a:rPr>
              <a:t>Gaudium</a:t>
            </a:r>
            <a:r>
              <a:rPr lang="es-ES" sz="3200" i="1" dirty="0">
                <a:hlinkClick r:id="rId2"/>
              </a:rPr>
              <a:t> et </a:t>
            </a:r>
            <a:r>
              <a:rPr lang="es-ES" sz="3200" i="1" dirty="0" err="1">
                <a:hlinkClick r:id="rId2"/>
              </a:rPr>
              <a:t>Spes</a:t>
            </a:r>
            <a:r>
              <a:rPr lang="es-ES" sz="3200" dirty="0"/>
              <a:t>)  Los Talleres vespertinos de una lectura detenida de textos místicos quieren ser una posibilidad de respuesta a esta búsqueda</a:t>
            </a:r>
          </a:p>
        </p:txBody>
      </p:sp>
    </p:spTree>
    <p:extLst>
      <p:ext uri="{BB962C8B-B14F-4D97-AF65-F5344CB8AC3E}">
        <p14:creationId xmlns:p14="http://schemas.microsoft.com/office/powerpoint/2010/main" val="37307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b="1" dirty="0" smtClean="0"/>
              <a:t>desarrollo</a:t>
            </a:r>
            <a:endParaRPr lang="es-ES" sz="4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1" y="1790163"/>
            <a:ext cx="10131425" cy="47222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3600" dirty="0"/>
              <a:t>En los dos últimos años 2014-2015 el Taller Mística y </a:t>
            </a:r>
            <a:r>
              <a:rPr lang="es-ES_tradnl" sz="3600" dirty="0" smtClean="0"/>
              <a:t>Razón </a:t>
            </a:r>
            <a:r>
              <a:rPr lang="es-ES_tradnl" sz="3600" dirty="0"/>
              <a:t>continuó funcionando con dos Grupos  existentes hace 10 años ( 4/10 personas) los días miércoles y jueves en la </a:t>
            </a:r>
            <a:r>
              <a:rPr lang="es-ES_tradnl" sz="3600" dirty="0" smtClean="0"/>
              <a:t>Portería/ </a:t>
            </a:r>
            <a:r>
              <a:rPr lang="es-ES_tradnl" sz="3600" dirty="0"/>
              <a:t>Casa de Retiro, a los cuales se agregaron durante 2014 dos Talleres en la Pastoral PUC para académicos (20 personas) cf. Anexo 1: </a:t>
            </a:r>
            <a:r>
              <a:rPr lang="es-ES_tradnl" sz="3600" dirty="0" smtClean="0"/>
              <a:t>Programas-</a:t>
            </a:r>
            <a:r>
              <a:rPr lang="es-ES_tradnl" sz="3600" dirty="0" err="1" smtClean="0"/>
              <a:t>tripticos</a:t>
            </a:r>
            <a:r>
              <a:rPr lang="es-ES_tradnl" sz="3600" dirty="0" smtClean="0"/>
              <a:t> </a:t>
            </a:r>
            <a:r>
              <a:rPr lang="es-ES_tradnl" sz="3600" dirty="0"/>
              <a:t>2014/2015</a:t>
            </a:r>
            <a:endParaRPr lang="es-ES" sz="3600" dirty="0"/>
          </a:p>
          <a:p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79519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isticayrazon.cl/galerias/Casa/images/diciembe%20037_jpg_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197" y="0"/>
            <a:ext cx="5048517" cy="683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90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7013" y="2812091"/>
            <a:ext cx="10737759" cy="3812146"/>
          </a:xfrm>
        </p:spPr>
        <p:txBody>
          <a:bodyPr>
            <a:normAutofit/>
          </a:bodyPr>
          <a:lstStyle/>
          <a:p>
            <a:pPr lvl="0"/>
            <a:r>
              <a:rPr lang="es-ES_tradnl" sz="2800" dirty="0" smtClean="0"/>
              <a:t>Se </a:t>
            </a:r>
            <a:r>
              <a:rPr lang="es-ES_tradnl" sz="2800" dirty="0"/>
              <a:t>ha impulsado una ampliación de los Talleres a la Pastoral PUC con la lectura </a:t>
            </a:r>
            <a:r>
              <a:rPr lang="es-ES_tradnl" sz="2800" dirty="0" smtClean="0"/>
              <a:t>compartida </a:t>
            </a:r>
            <a:r>
              <a:rPr lang="es-ES_tradnl" sz="2800" dirty="0"/>
              <a:t>de </a:t>
            </a:r>
            <a:r>
              <a:rPr lang="es-ES_tradnl" sz="2800" i="1" dirty="0"/>
              <a:t>El Castillo interior</a:t>
            </a:r>
            <a:r>
              <a:rPr lang="es-ES_tradnl" sz="2800" dirty="0"/>
              <a:t>, un comentario de Edith </a:t>
            </a:r>
            <a:r>
              <a:rPr lang="es-ES_tradnl" sz="2800" dirty="0" err="1"/>
              <a:t>Stein</a:t>
            </a:r>
            <a:r>
              <a:rPr lang="es-ES_tradnl" sz="2800" dirty="0"/>
              <a:t> a las </a:t>
            </a:r>
            <a:r>
              <a:rPr lang="es-ES_tradnl" sz="2800" i="1" dirty="0"/>
              <a:t>Moradas</a:t>
            </a:r>
            <a:r>
              <a:rPr lang="es-ES_tradnl" sz="2800" dirty="0"/>
              <a:t> de Teresa de </a:t>
            </a:r>
            <a:r>
              <a:rPr lang="es-ES_tradnl" sz="2800" dirty="0" err="1"/>
              <a:t>Avila</a:t>
            </a:r>
            <a:r>
              <a:rPr lang="es-ES_tradnl" sz="2800" dirty="0"/>
              <a:t>, -talleres que contaron con una asistencia que desbordó la capacidad del lugar disponible (hasta 26 personas) y despertó mucho interés, de tal modo que las  preguntas pendientes (sobre todo desde la Medicina) son preparados para la publicación  por la Revista </a:t>
            </a:r>
            <a:r>
              <a:rPr lang="es-ES_tradnl" sz="2800" dirty="0" err="1"/>
              <a:t>Univesitaria</a:t>
            </a:r>
            <a:r>
              <a:rPr lang="es-ES_tradnl" sz="2800" dirty="0"/>
              <a:t> </a:t>
            </a:r>
            <a:r>
              <a:rPr lang="es-ES_tradnl" sz="2800" i="1" dirty="0" err="1"/>
              <a:t>Dialogos</a:t>
            </a:r>
            <a:r>
              <a:rPr lang="es-ES_tradnl" sz="2800" dirty="0"/>
              <a:t> junto con las respuestas </a:t>
            </a:r>
            <a:r>
              <a:rPr lang="es-ES_tradnl" sz="2800" dirty="0" smtClean="0"/>
              <a:t>respectivas.  </a:t>
            </a: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557013" y="565322"/>
            <a:ext cx="105134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3200" b="1" dirty="0"/>
              <a:t>LOGROS </a:t>
            </a:r>
            <a:endParaRPr lang="es-ES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_tradnl" sz="2800" dirty="0"/>
              <a:t>Se ha logrado una comprensión significativa del pensamiento de Edith </a:t>
            </a:r>
            <a:r>
              <a:rPr lang="es-ES_tradnl" sz="2800" dirty="0" err="1"/>
              <a:t>Stein</a:t>
            </a:r>
            <a:r>
              <a:rPr lang="es-ES_tradnl" sz="2800" dirty="0"/>
              <a:t>, en lo que se refiere a su dimensión trinitaria mística, muy similar a nuestra espiritualidad sobre todo a la comprensión teológica del Espíritu Santo. </a:t>
            </a:r>
          </a:p>
        </p:txBody>
      </p:sp>
    </p:spTree>
    <p:extLst>
      <p:ext uri="{BB962C8B-B14F-4D97-AF65-F5344CB8AC3E}">
        <p14:creationId xmlns:p14="http://schemas.microsoft.com/office/powerpoint/2010/main" val="382347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5953" y="4314423"/>
            <a:ext cx="10131425" cy="2236632"/>
          </a:xfrm>
        </p:spPr>
        <p:txBody>
          <a:bodyPr>
            <a:noAutofit/>
          </a:bodyPr>
          <a:lstStyle/>
          <a:p>
            <a:pPr lvl="0"/>
            <a:r>
              <a:rPr lang="es-ES_tradnl" sz="2800" dirty="0" smtClean="0"/>
              <a:t>El </a:t>
            </a:r>
            <a:r>
              <a:rPr lang="es-ES_tradnl" sz="2800" dirty="0"/>
              <a:t>anexar la Biblioteca al Sitio de Mística y Razón para facilitar el acceso del público general está  funcionando desde el PC de técnico, pero le faltan las últimas licencias para poder funcionar desde cualquier PC</a:t>
            </a:r>
            <a:r>
              <a:rPr lang="es-ES_tradnl" sz="2800" dirty="0" smtClean="0"/>
              <a:t>.</a:t>
            </a:r>
            <a:endParaRPr lang="es-ES" sz="2800" dirty="0"/>
          </a:p>
        </p:txBody>
      </p:sp>
      <p:sp>
        <p:nvSpPr>
          <p:cNvPr id="5" name="Rectángulo 4"/>
          <p:cNvSpPr/>
          <p:nvPr/>
        </p:nvSpPr>
        <p:spPr>
          <a:xfrm>
            <a:off x="910107" y="497760"/>
            <a:ext cx="97793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_tradnl" sz="2800" dirty="0"/>
              <a:t>La participación de miembros del Taller en el Centro PUC en los V y VI Simposio Internacional Edith </a:t>
            </a:r>
            <a:r>
              <a:rPr lang="es-ES_tradnl" sz="2800" dirty="0" err="1"/>
              <a:t>Stein</a:t>
            </a:r>
            <a:r>
              <a:rPr lang="es-ES_tradnl" sz="2800" dirty="0"/>
              <a:t> , sobre la “formación de la persona humana” (2014) y “la </a:t>
            </a:r>
            <a:r>
              <a:rPr lang="es-ES_tradnl" sz="2800" dirty="0" err="1"/>
              <a:t>ipseidad</a:t>
            </a:r>
            <a:r>
              <a:rPr lang="es-ES_tradnl" sz="2800" dirty="0"/>
              <a:t>”(2015) y otras actividades ha sido enriquecedora. Cf. Anexo 3: Simposios</a:t>
            </a:r>
            <a:endParaRPr lang="es-ES" sz="2800" dirty="0"/>
          </a:p>
        </p:txBody>
      </p:sp>
      <p:sp>
        <p:nvSpPr>
          <p:cNvPr id="6" name="Rectángulo 5"/>
          <p:cNvSpPr/>
          <p:nvPr/>
        </p:nvSpPr>
        <p:spPr>
          <a:xfrm>
            <a:off x="910107" y="2488487"/>
            <a:ext cx="10397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_tradnl" sz="2800" dirty="0" smtClean="0"/>
              <a:t>El </a:t>
            </a:r>
            <a:r>
              <a:rPr lang="es-ES_tradnl" sz="2800" dirty="0"/>
              <a:t>Inicio del estudio de </a:t>
            </a:r>
            <a:r>
              <a:rPr lang="es-ES_tradnl" sz="2800" dirty="0" smtClean="0"/>
              <a:t>Teología </a:t>
            </a:r>
            <a:r>
              <a:rPr lang="es-ES_tradnl" sz="2800" dirty="0"/>
              <a:t>de un Diacono permanente, participante en Mística y Razón hace más de 10 años y cuya vocación fue animada por nuestra Hna. Eva representa un hito importante.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81266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1" y="3206838"/>
            <a:ext cx="10467303" cy="2987899"/>
          </a:xfrm>
        </p:spPr>
        <p:txBody>
          <a:bodyPr>
            <a:normAutofit lnSpcReduction="10000"/>
          </a:bodyPr>
          <a:lstStyle/>
          <a:p>
            <a:pPr lvl="0"/>
            <a:r>
              <a:rPr lang="es-ES_tradnl" sz="2800" dirty="0" smtClean="0"/>
              <a:t>La </a:t>
            </a:r>
            <a:r>
              <a:rPr lang="es-ES_tradnl" sz="2800" dirty="0"/>
              <a:t>dedicación a un trabajo reflexivo intenso después de un día de trabajo complejo no siempre resulta fácil</a:t>
            </a:r>
            <a:r>
              <a:rPr lang="es-ES_tradnl" sz="2800" dirty="0" smtClean="0"/>
              <a:t>.</a:t>
            </a:r>
          </a:p>
          <a:p>
            <a:pPr marL="0" lvl="0" indent="0">
              <a:buNone/>
            </a:pPr>
            <a:endParaRPr lang="es-ES" sz="2800" dirty="0"/>
          </a:p>
          <a:p>
            <a:pPr lvl="0"/>
            <a:r>
              <a:rPr lang="es-ES_tradnl" sz="2800" dirty="0"/>
              <a:t>Los intentos de llevar a cabo los Talleres en equipo con nuestras hermanas han fracasado,  dejando consecuencias desfavorables para la tarea evangelizadora.</a:t>
            </a:r>
            <a:endParaRPr lang="es-ES" sz="2800" dirty="0"/>
          </a:p>
          <a:p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685800" y="909884"/>
            <a:ext cx="102612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2800" b="1" dirty="0"/>
              <a:t>DIFICULTADES</a:t>
            </a:r>
            <a:endParaRPr lang="es-E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ES_tradnl" sz="2800" dirty="0"/>
              <a:t>Los Talleres se realizan en la Potería después del horario de cierre de ésta, lo que significa un trabajo extra  de atención y presencia de parte de Hna. </a:t>
            </a:r>
            <a:r>
              <a:rPr lang="es-ES_tradnl" sz="2800" dirty="0" err="1"/>
              <a:t>Erlinde</a:t>
            </a:r>
            <a:r>
              <a:rPr lang="es-ES_tradnl" sz="2800" dirty="0"/>
              <a:t>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83613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0978029">
            <a:off x="383875" y="1055649"/>
            <a:ext cx="10131425" cy="1456267"/>
          </a:xfrm>
        </p:spPr>
        <p:txBody>
          <a:bodyPr>
            <a:normAutofit fontScale="90000"/>
          </a:bodyPr>
          <a:lstStyle/>
          <a:p>
            <a:pPr lvl="0"/>
            <a:r>
              <a:rPr lang="es-ES_tradnl" b="1" dirty="0"/>
              <a:t>DESAFÍOS Y PROYECCIONES </a:t>
            </a:r>
            <a:r>
              <a:rPr lang="es-ES_tradnl" b="1" dirty="0" smtClean="0"/>
              <a:t/>
            </a:r>
            <a:br>
              <a:rPr lang="es-ES_tradnl" b="1" dirty="0" smtClean="0"/>
            </a:br>
            <a:r>
              <a:rPr lang="es-ES_tradnl" b="1" dirty="0" smtClean="0"/>
              <a:t>QUE </a:t>
            </a:r>
            <a:r>
              <a:rPr lang="es-ES_tradnl" b="1" dirty="0"/>
              <a:t>PLANTEAN LOS LAICOS EN ESTE SERVICIO. 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3074" name="Picture 2" descr="http://mundocontact.com/wp-content/uploads/payback_desafio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3739">
            <a:off x="4176190" y="2136868"/>
            <a:ext cx="5983052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86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4167" y="1623995"/>
            <a:ext cx="10131425" cy="4683616"/>
          </a:xfrm>
        </p:spPr>
        <p:txBody>
          <a:bodyPr>
            <a:noAutofit/>
          </a:bodyPr>
          <a:lstStyle/>
          <a:p>
            <a:pPr lvl="0"/>
            <a:r>
              <a:rPr lang="es-ES_tradnl" sz="3200" dirty="0" smtClean="0"/>
              <a:t>Las </a:t>
            </a:r>
            <a:r>
              <a:rPr lang="es-ES_tradnl" sz="3200" dirty="0"/>
              <a:t>exigencias de los laicos respecto a una profundización espiritual son insistentes en cuanto este espacio provee encuentros profundos consigo mismo y con un grupo a fin de personas competentes, aunque diversos en edad y formación. Poder responder a las exigencias de los participantes, que son profesionales y su vez dirigen Talleres o dictan cursos, sólo es posible gracias al mismo Espíritu Santo y el ejemplo del maestro por excelencia, Jesús.</a:t>
            </a:r>
            <a:endParaRPr lang="es-ES" sz="3200" dirty="0"/>
          </a:p>
          <a:p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47506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48</TotalTime>
  <Words>667</Words>
  <Application>Microsoft Macintosh PowerPoint</Application>
  <PresentationFormat>Panorámica</PresentationFormat>
  <Paragraphs>23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Arial</vt:lpstr>
      <vt:lpstr>Celestial</vt:lpstr>
      <vt:lpstr>       MISTICA Y RAZÓN</vt:lpstr>
      <vt:lpstr>Presentación de PowerPoint</vt:lpstr>
      <vt:lpstr>desarrollo</vt:lpstr>
      <vt:lpstr>Presentación de PowerPoint</vt:lpstr>
      <vt:lpstr>Presentación de PowerPoint</vt:lpstr>
      <vt:lpstr>Presentación de PowerPoint</vt:lpstr>
      <vt:lpstr>Presentación de PowerPoint</vt:lpstr>
      <vt:lpstr>DESAFÍOS Y PROYECCIONES  QUE PLANTEAN LOS LAICOS EN ESTE SERVICIO.  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MISTICA Y RAZÓN</dc:title>
  <dc:creator>S</dc:creator>
  <cp:lastModifiedBy>Usuario de Microsoft Office</cp:lastModifiedBy>
  <cp:revision>8</cp:revision>
  <dcterms:created xsi:type="dcterms:W3CDTF">2015-10-09T22:47:07Z</dcterms:created>
  <dcterms:modified xsi:type="dcterms:W3CDTF">2015-11-30T14:10:28Z</dcterms:modified>
</cp:coreProperties>
</file>